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7" r:id="rId2"/>
    <p:sldId id="256" r:id="rId3"/>
    <p:sldId id="257" r:id="rId4"/>
    <p:sldId id="259" r:id="rId5"/>
    <p:sldId id="291" r:id="rId6"/>
    <p:sldId id="262" r:id="rId7"/>
    <p:sldId id="263" r:id="rId8"/>
    <p:sldId id="264" r:id="rId9"/>
    <p:sldId id="265" r:id="rId10"/>
    <p:sldId id="266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92" r:id="rId19"/>
    <p:sldId id="267" r:id="rId20"/>
    <p:sldId id="275" r:id="rId21"/>
    <p:sldId id="269" r:id="rId22"/>
    <p:sldId id="270" r:id="rId23"/>
    <p:sldId id="271" r:id="rId24"/>
    <p:sldId id="289" r:id="rId25"/>
    <p:sldId id="272" r:id="rId26"/>
    <p:sldId id="290" r:id="rId27"/>
    <p:sldId id="273" r:id="rId28"/>
    <p:sldId id="280" r:id="rId29"/>
    <p:sldId id="278" r:id="rId30"/>
    <p:sldId id="279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F1D54-F929-4DFA-8A7B-D78FDE20EBC3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8393-5E6B-44D9-8EB4-D5E40C71613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35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Deep </a:t>
            </a:r>
            <a:r>
              <a:rPr lang="sv-SE" dirty="0" err="1"/>
              <a:t>learning</a:t>
            </a:r>
            <a:r>
              <a:rPr lang="sv-SE" dirty="0"/>
              <a:t>, en funktion som kan ta vilken indata som helst, och producera vilken utdata som helst. Denna gång input 1 miljon pixlar, ut är </a:t>
            </a:r>
            <a:r>
              <a:rPr lang="sv-SE" dirty="0" err="1"/>
              <a:t>label</a:t>
            </a:r>
            <a:r>
              <a:rPr lang="sv-SE" dirty="0"/>
              <a:t> </a:t>
            </a:r>
            <a:r>
              <a:rPr lang="sv-SE" dirty="0" err="1"/>
              <a:t>cat</a:t>
            </a:r>
            <a:r>
              <a:rPr lang="sv-SE" dirty="0"/>
              <a:t>. Istället för att skriva funktionen tränar vi funktionen för att göra rätt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8393-5E6B-44D9-8EB4-D5E40C71613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030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Imitation </a:t>
            </a:r>
            <a:r>
              <a:rPr lang="sv-SE" dirty="0" err="1"/>
              <a:t>learning</a:t>
            </a:r>
            <a:r>
              <a:rPr lang="sv-SE" dirty="0"/>
              <a:t>, väldigt mycket hårdvara och var väldigt komplicerad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8393-5E6B-44D9-8EB4-D5E40C71613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7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8393-5E6B-44D9-8EB4-D5E40C71613C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69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8393-5E6B-44D9-8EB4-D5E40C71613C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08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Slår den en av världens bästa </a:t>
            </a:r>
            <a:r>
              <a:rPr lang="sv-SE" dirty="0" err="1"/>
              <a:t>dota</a:t>
            </a:r>
            <a:r>
              <a:rPr lang="sv-SE" dirty="0"/>
              <a:t>-spelare, och detta är ingenting man lyckats med tidigare, utan att fuska, </a:t>
            </a:r>
            <a:r>
              <a:rPr lang="sv-SE" dirty="0" err="1"/>
              <a:t>Ai</a:t>
            </a:r>
            <a:r>
              <a:rPr lang="sv-SE" dirty="0"/>
              <a:t> är ser precis samma saker som människan gör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8393-5E6B-44D9-8EB4-D5E40C71613C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209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A754-03C6-4727-92EA-F406D89F9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E01B0-0B05-4B73-ADBB-4D446B81E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04A14-3D7E-422A-BB5F-3B653D39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28F2-3ED8-4BF7-963F-B37A3862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DCD5-510A-4F93-876E-9204BD3F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430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1686-13BE-4FED-A26A-7F994459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81B63-C4D7-4FAB-9036-B1A0DB3C4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DF5D-D84C-4AEF-88F9-E5DA8DB1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5794C-55D5-4F35-BF0A-EE47486C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C4892-08E1-4E4B-9672-F016D46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22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F4832-C5B2-4D81-8DB5-76BCDF370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2590B-4716-4FE9-9B92-753FE626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06DF-C15D-44B5-B7DE-B2193469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1974F-D6C4-493C-ADE4-0B2768B23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9321-543C-4900-82B5-86BE15A5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94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9EDF-2249-4359-B968-1099E8ED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749A-9917-42DF-BC5F-8EB3DDF4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1DFC-79C8-4471-9057-3F754765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17C3D-563F-402C-8F93-53BFA902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BDAB8-A9B5-4A19-BD71-EC7E9FC1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147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3773-0C86-4E0D-88A5-4B68054D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5CEFB-1524-498F-BD13-8AE4A0E64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0D4-3F78-4E61-A4A6-D8070C7C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294F-73EE-4B2A-A898-EBEF6C09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8743-79A7-4586-AA07-F4085167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717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0826-6F5A-4DA8-BE6F-1AC2FB1B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5B-F808-4D9C-BC1E-4D5670B2F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00C55-9F60-4F87-B4D2-0A9622FC1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F451-F23D-41D0-BD0E-FFEB6A16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CE214-DE87-4F6D-873D-C4F18919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866-A8A5-492E-99D2-0A9B91FF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495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8D7A-CF56-4FDD-94A5-F21A3364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4FE83-F1E0-4B95-98DE-A0E281995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EB262-B0E7-46C6-B2D0-C39C30090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BA1CF-AF1F-4A9C-8B7E-04C2BD244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7EB8C-6674-4425-AEAD-E3FA3F861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76247-0C9E-4899-A797-0541031B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C753B-1E23-40B7-BE26-E5E8AD32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C0561-282E-4572-BF7C-D7977D27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60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A13E-0715-41A4-A098-C868B7B1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07586-60B5-4320-A9E8-B91D17AD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4176B-158D-480F-98A8-13801E80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3701E-9F30-4495-ADB9-477B832C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33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07949-7404-4324-9823-75162210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05AB1-3AAD-4B21-9F5F-64E8B6A1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206A-A4CE-433C-9FCD-E548F0C0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92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35E7-C9CF-4F9A-98B9-F15DA43B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37229-E3DB-4FE1-B7B0-0809EF7F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A5218-0B99-4763-920C-F4A25C3D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BB8BC-3B1F-47A9-8FD8-7B8E8DFC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D57AF-B04E-4EAF-B879-26F2E8CD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2308-79C1-47AD-9B4C-257870F5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935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2B00-69E8-4446-9EC1-80B552F3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38F93-6564-4EC0-A7E5-9237A9F4C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C7B9E-D352-44E2-AC7F-15481370A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6A58-CFA4-4E83-A7CE-731289E7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CA417-33D6-4C53-8FF6-2A9AEFB2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A3DEA-AA62-4881-8145-0DC78197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351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44D8C-B9EA-49E1-A1AF-3AA196C4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7BE88-A3C6-4E9E-9388-F09F6F67F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C982-4E2F-40C4-9321-51650655F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C9459-32C5-48A5-BE9B-F658676161C7}" type="datetimeFigureOut">
              <a:rPr lang="sv-SE" smtClean="0"/>
              <a:t>2018-04-23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860A0-15EF-48F8-BF46-36C3B4D3F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0B15-6C34-4072-88A3-06CAF7314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300DB-4AC7-4B2A-9868-08288CE7E9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094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rxiv.org/abs/1312.5602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hx_bgoTF7bs?rel=0&amp;controls=0&amp;showinfo=0&amp;start=68" TargetMode="External"/><Relationship Id="rId1" Type="http://schemas.openxmlformats.org/officeDocument/2006/relationships/video" Target="https://www.youtube.com/embed/hx_bgoTF7bs?rel=0&amp;controls=0&amp;showinfo=0&amp;start=7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sEDv13W1RI?rel=0&amp;controls=0&amp;showinfo=0&amp;start=169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ZsSx6kAi6Y?rel=0&amp;controls=0&amp;showinfo=0&amp;start=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iOopO9jTZw?rel=0&amp;controls=0&amp;showinfo=0&amp;start=1112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kd_bAwwMc?rel=0&amp;controls=0&amp;showinfo=0&amp;start=91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8.jpeg"/><Relationship Id="rId5" Type="http://schemas.microsoft.com/office/2007/relationships/media" Target="../media/media3.wav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6.mp3"/><Relationship Id="rId7" Type="http://schemas.openxmlformats.org/officeDocument/2006/relationships/image" Target="../media/image9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DzrfdpGqw4?rel=0&amp;controls=0&amp;showinfo=0&amp;start=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02E69-EDCF-4E82-B103-0967989977B2}"/>
              </a:ext>
            </a:extLst>
          </p:cNvPr>
          <p:cNvSpPr txBox="1"/>
          <p:nvPr/>
        </p:nvSpPr>
        <p:spPr>
          <a:xfrm>
            <a:off x="2183906" y="923277"/>
            <a:ext cx="7403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Deep </a:t>
            </a:r>
            <a:r>
              <a:rPr lang="sv-SE" sz="3600" dirty="0" err="1"/>
              <a:t>learning</a:t>
            </a:r>
            <a:r>
              <a:rPr lang="sv-SE" sz="3600" dirty="0"/>
              <a:t> på GDC + annat skoj DL-skoj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1026" name="Picture 2" descr="https://www.liquidmatrix.org/blog/wp-content/uploads/2008/10/bender.gif">
            <a:extLst>
              <a:ext uri="{FF2B5EF4-FFF2-40B4-BE49-F238E27FC236}">
                <a16:creationId xmlns:a16="http://schemas.microsoft.com/office/drawing/2014/main" id="{83CCD77D-832D-40D3-9D92-012DA5523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05" y="1851642"/>
            <a:ext cx="4654488" cy="33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62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6E48F-AD37-4E32-86A8-F1F11690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63" y="0"/>
            <a:ext cx="3932285" cy="3219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71EFDB-19F2-4745-A55C-7C0EFA76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60" y="0"/>
            <a:ext cx="4843063" cy="3219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4CDEF-F3B5-4662-9638-F7691B1A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22" y="3665864"/>
            <a:ext cx="5439455" cy="27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EDD6B-4891-457D-A6EB-61043B5A9B5D}"/>
              </a:ext>
            </a:extLst>
          </p:cNvPr>
          <p:cNvSpPr txBox="1"/>
          <p:nvPr/>
        </p:nvSpPr>
        <p:spPr>
          <a:xfrm>
            <a:off x="1329205" y="795277"/>
            <a:ext cx="9731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2013/2014 Ett litet företag i London som hette </a:t>
            </a:r>
            <a:r>
              <a:rPr lang="sv-SE" dirty="0" err="1"/>
              <a:t>DeepMind</a:t>
            </a:r>
            <a:r>
              <a:rPr lang="sv-SE" dirty="0"/>
              <a:t> släppte ett paper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Playing Atari with Deep Reinforcement Learning</a:t>
            </a:r>
            <a:r>
              <a:rPr lang="en-US" dirty="0"/>
              <a:t>”, </a:t>
            </a:r>
            <a:r>
              <a:rPr lang="en-US" dirty="0" err="1"/>
              <a:t>blev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uppköpta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Google,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dirty="0" err="1"/>
              <a:t>legat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framkant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maskininlärning</a:t>
            </a:r>
            <a:endParaRPr lang="sv-SE" dirty="0"/>
          </a:p>
        </p:txBody>
      </p:sp>
      <p:pic>
        <p:nvPicPr>
          <p:cNvPr id="4098" name="Picture 2" descr="Bildresultat fÃ¶r atari games">
            <a:extLst>
              <a:ext uri="{FF2B5EF4-FFF2-40B4-BE49-F238E27FC236}">
                <a16:creationId xmlns:a16="http://schemas.microsoft.com/office/drawing/2014/main" id="{1AC7EA67-63C9-4A66-8ECD-510861519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33" y="2028072"/>
            <a:ext cx="6358986" cy="42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0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77F33-A3FD-483F-B0A2-E45F2340EB88}"/>
              </a:ext>
            </a:extLst>
          </p:cNvPr>
          <p:cNvSpPr txBox="1"/>
          <p:nvPr/>
        </p:nvSpPr>
        <p:spPr>
          <a:xfrm>
            <a:off x="1865015" y="816430"/>
            <a:ext cx="942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err="1"/>
              <a:t>Reinforcement</a:t>
            </a:r>
            <a:r>
              <a:rPr lang="sv-SE" sz="3200" b="1" dirty="0"/>
              <a:t> </a:t>
            </a:r>
            <a:r>
              <a:rPr lang="sv-SE" sz="3200" b="1" dirty="0" err="1"/>
              <a:t>learning</a:t>
            </a:r>
            <a:r>
              <a:rPr lang="sv-SE" sz="3200" b="1" dirty="0"/>
              <a:t> (q-</a:t>
            </a:r>
            <a:r>
              <a:rPr lang="sv-SE" sz="3200" b="1" dirty="0" err="1"/>
              <a:t>learning</a:t>
            </a:r>
            <a:r>
              <a:rPr lang="sv-SE" sz="3200" b="1" dirty="0"/>
              <a:t>)</a:t>
            </a:r>
            <a:endParaRPr lang="sv-SE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AABC5-ECAB-4017-B4E6-8850686A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13" y="1640533"/>
            <a:ext cx="6740372" cy="41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8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58450-AFF1-41F8-B294-680B8547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49" y="444300"/>
            <a:ext cx="4301304" cy="2405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82FE0-4A77-44E9-B539-3C285C5C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4" y="3934103"/>
            <a:ext cx="4356486" cy="252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BCE03-E262-4CF5-91C7-0169C249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4" y="234934"/>
            <a:ext cx="56007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BEE09-51C8-4595-9046-139E80CB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9" y="2198286"/>
            <a:ext cx="4019550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78468-FFBB-45AE-922D-538F5CD6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2" y="2464986"/>
            <a:ext cx="2657475" cy="18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0AAA2D-F9EF-471D-9D92-F2707CBD6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46" y="2168693"/>
            <a:ext cx="3542895" cy="21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3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F717DB-2BA1-4377-B1C3-EDD09C70B011}"/>
              </a:ext>
            </a:extLst>
          </p:cNvPr>
          <p:cNvSpPr txBox="1"/>
          <p:nvPr/>
        </p:nvSpPr>
        <p:spPr>
          <a:xfrm>
            <a:off x="1260630" y="1438183"/>
            <a:ext cx="5974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>
                <a:latin typeface="Arial" panose="020B0604020202020204" pitchFamily="34" charset="0"/>
              </a:rPr>
              <a:t>Set Q matrix to </a:t>
            </a:r>
            <a:r>
              <a:rPr lang="sv-SE" altLang="sv-SE" dirty="0" err="1">
                <a:latin typeface="Arial" panose="020B0604020202020204" pitchFamily="34" charset="0"/>
              </a:rPr>
              <a:t>zero</a:t>
            </a:r>
            <a:endParaRPr lang="sv-SE" altLang="sv-SE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>
                <a:latin typeface="Arial" panose="020B0604020202020204" pitchFamily="34" charset="0"/>
              </a:rPr>
              <a:t>For </a:t>
            </a:r>
            <a:r>
              <a:rPr lang="sv-SE" altLang="sv-SE" dirty="0" err="1">
                <a:latin typeface="Arial" panose="020B0604020202020204" pitchFamily="34" charset="0"/>
              </a:rPr>
              <a:t>each</a:t>
            </a:r>
            <a:r>
              <a:rPr lang="sv-SE" altLang="sv-SE" dirty="0">
                <a:latin typeface="Arial" panose="020B0604020202020204" pitchFamily="34" charset="0"/>
              </a:rPr>
              <a:t> </a:t>
            </a:r>
            <a:r>
              <a:rPr lang="sv-SE" altLang="sv-SE" dirty="0" err="1">
                <a:latin typeface="Arial" panose="020B0604020202020204" pitchFamily="34" charset="0"/>
              </a:rPr>
              <a:t>episode</a:t>
            </a:r>
            <a:endParaRPr lang="sv-SE" altLang="sv-SE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sv-SE" altLang="sv-SE" dirty="0" err="1">
                <a:latin typeface="Arial" panose="020B0604020202020204" pitchFamily="34" charset="0"/>
              </a:rPr>
              <a:t>Select</a:t>
            </a:r>
            <a:r>
              <a:rPr lang="sv-SE" altLang="sv-SE" dirty="0">
                <a:latin typeface="Arial" panose="020B0604020202020204" pitchFamily="34" charset="0"/>
              </a:rPr>
              <a:t> a </a:t>
            </a:r>
            <a:r>
              <a:rPr lang="sv-SE" altLang="sv-SE" dirty="0" err="1">
                <a:latin typeface="Arial" panose="020B0604020202020204" pitchFamily="34" charset="0"/>
              </a:rPr>
              <a:t>random</a:t>
            </a:r>
            <a:r>
              <a:rPr lang="sv-SE" altLang="sv-SE" dirty="0">
                <a:latin typeface="Arial" panose="020B0604020202020204" pitchFamily="34" charset="0"/>
              </a:rPr>
              <a:t> initial </a:t>
            </a:r>
            <a:r>
              <a:rPr lang="sv-SE" altLang="sv-SE" dirty="0" err="1">
                <a:latin typeface="Arial" panose="020B0604020202020204" pitchFamily="34" charset="0"/>
              </a:rPr>
              <a:t>state</a:t>
            </a:r>
            <a:r>
              <a:rPr lang="sv-SE" altLang="sv-SE" dirty="0">
                <a:latin typeface="Arial" panose="020B0604020202020204" pitchFamily="34" charset="0"/>
              </a:rPr>
              <a:t>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 err="1">
                <a:latin typeface="Arial" panose="020B0604020202020204" pitchFamily="34" charset="0"/>
              </a:rPr>
              <a:t>While</a:t>
            </a:r>
            <a:r>
              <a:rPr lang="sv-SE" altLang="sv-SE" dirty="0">
                <a:latin typeface="Arial" panose="020B0604020202020204" pitchFamily="34" charset="0"/>
              </a:rPr>
              <a:t> the </a:t>
            </a:r>
            <a:r>
              <a:rPr lang="sv-SE" altLang="sv-SE" dirty="0" err="1">
                <a:latin typeface="Arial" panose="020B0604020202020204" pitchFamily="34" charset="0"/>
              </a:rPr>
              <a:t>goal</a:t>
            </a:r>
            <a:r>
              <a:rPr lang="sv-SE" altLang="sv-SE" dirty="0">
                <a:latin typeface="Arial" panose="020B0604020202020204" pitchFamily="34" charset="0"/>
              </a:rPr>
              <a:t> has not </a:t>
            </a:r>
            <a:r>
              <a:rPr lang="sv-SE" altLang="sv-SE" dirty="0" err="1">
                <a:latin typeface="Arial" panose="020B0604020202020204" pitchFamily="34" charset="0"/>
              </a:rPr>
              <a:t>been</a:t>
            </a:r>
            <a:r>
              <a:rPr lang="sv-SE" altLang="sv-SE" dirty="0">
                <a:latin typeface="Arial" panose="020B0604020202020204" pitchFamily="34" charset="0"/>
              </a:rPr>
              <a:t> </a:t>
            </a:r>
            <a:r>
              <a:rPr lang="sv-SE" altLang="sv-SE" dirty="0" err="1">
                <a:latin typeface="Arial" panose="020B0604020202020204" pitchFamily="34" charset="0"/>
              </a:rPr>
              <a:t>reach</a:t>
            </a:r>
            <a:endParaRPr lang="sv-SE" altLang="sv-SE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 err="1">
                <a:latin typeface="Arial" panose="020B0604020202020204" pitchFamily="34" charset="0"/>
              </a:rPr>
              <a:t>Select</a:t>
            </a:r>
            <a:r>
              <a:rPr lang="sv-SE" altLang="sv-SE" dirty="0">
                <a:latin typeface="Arial" panose="020B0604020202020204" pitchFamily="34" charset="0"/>
              </a:rPr>
              <a:t> a </a:t>
            </a:r>
            <a:r>
              <a:rPr lang="sv-SE" altLang="sv-SE" dirty="0" err="1">
                <a:latin typeface="Arial" panose="020B0604020202020204" pitchFamily="34" charset="0"/>
              </a:rPr>
              <a:t>random</a:t>
            </a:r>
            <a:r>
              <a:rPr lang="sv-SE" altLang="sv-SE" dirty="0">
                <a:latin typeface="Arial" panose="020B0604020202020204" pitchFamily="34" charset="0"/>
              </a:rPr>
              <a:t> action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 err="1">
                <a:latin typeface="Arial" panose="020B0604020202020204" pitchFamily="34" charset="0"/>
              </a:rPr>
              <a:t>Update</a:t>
            </a:r>
            <a:r>
              <a:rPr lang="sv-SE" altLang="sv-SE" dirty="0">
                <a:latin typeface="Arial" panose="020B0604020202020204" pitchFamily="34" charset="0"/>
              </a:rPr>
              <a:t> the Q-matrix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>
                <a:latin typeface="Arial" panose="020B0604020202020204" pitchFamily="34" charset="0"/>
              </a:rPr>
              <a:t>Set </a:t>
            </a:r>
            <a:r>
              <a:rPr lang="sv-SE" altLang="sv-SE" dirty="0" err="1">
                <a:latin typeface="Arial" panose="020B0604020202020204" pitchFamily="34" charset="0"/>
              </a:rPr>
              <a:t>current</a:t>
            </a:r>
            <a:r>
              <a:rPr lang="sv-SE" altLang="sv-SE" dirty="0">
                <a:latin typeface="Arial" panose="020B0604020202020204" pitchFamily="34" charset="0"/>
              </a:rPr>
              <a:t> </a:t>
            </a:r>
            <a:r>
              <a:rPr lang="sv-SE" altLang="sv-SE" dirty="0" err="1">
                <a:latin typeface="Arial" panose="020B0604020202020204" pitchFamily="34" charset="0"/>
              </a:rPr>
              <a:t>state</a:t>
            </a:r>
            <a:r>
              <a:rPr lang="sv-SE" altLang="sv-SE" dirty="0">
                <a:latin typeface="Arial" panose="020B0604020202020204" pitchFamily="34" charset="0"/>
              </a:rPr>
              <a:t> to the </a:t>
            </a:r>
            <a:r>
              <a:rPr lang="sv-SE" altLang="sv-SE" dirty="0" err="1">
                <a:latin typeface="Arial" panose="020B0604020202020204" pitchFamily="34" charset="0"/>
              </a:rPr>
              <a:t>next</a:t>
            </a:r>
            <a:r>
              <a:rPr lang="sv-SE" altLang="sv-SE" dirty="0">
                <a:latin typeface="Arial" panose="020B0604020202020204" pitchFamily="34" charset="0"/>
              </a:rPr>
              <a:t> </a:t>
            </a:r>
            <a:r>
              <a:rPr lang="sv-SE" altLang="sv-SE" dirty="0" err="1">
                <a:latin typeface="Arial" panose="020B0604020202020204" pitchFamily="34" charset="0"/>
              </a:rPr>
              <a:t>state</a:t>
            </a:r>
            <a:endParaRPr lang="sv-SE" altLang="sv-SE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sv-SE" altLang="sv-SE" dirty="0" err="1">
                <a:latin typeface="Arial" panose="020B0604020202020204" pitchFamily="34" charset="0"/>
              </a:rPr>
              <a:t>continue</a:t>
            </a:r>
            <a:endParaRPr lang="sv-SE" altLang="sv-SE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1790A-804B-4972-9CF5-603E4B77C3D8}"/>
              </a:ext>
            </a:extLst>
          </p:cNvPr>
          <p:cNvSpPr txBox="1"/>
          <p:nvPr/>
        </p:nvSpPr>
        <p:spPr>
          <a:xfrm>
            <a:off x="1198484" y="399496"/>
            <a:ext cx="4580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/>
              <a:t>Q-Learning </a:t>
            </a:r>
            <a:r>
              <a:rPr lang="sv-SE" sz="4000" dirty="0" err="1"/>
              <a:t>algorithm</a:t>
            </a:r>
            <a:endParaRPr lang="sv-SE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B88AEC-BBDD-435B-9F4D-577D06B5C9A4}"/>
              </a:ext>
            </a:extLst>
          </p:cNvPr>
          <p:cNvSpPr/>
          <p:nvPr/>
        </p:nvSpPr>
        <p:spPr>
          <a:xfrm>
            <a:off x="1198484" y="4393490"/>
            <a:ext cx="8572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Q(state, action) = R(state, action) + Gamma * Max[Q(next state, all actions)]</a:t>
            </a:r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1D235-307B-422D-8FE4-A9A378AF2AA4}"/>
              </a:ext>
            </a:extLst>
          </p:cNvPr>
          <p:cNvSpPr/>
          <p:nvPr/>
        </p:nvSpPr>
        <p:spPr>
          <a:xfrm>
            <a:off x="1198484" y="49569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Q(3, 1) = R(3, 1) + 0.8 * Max[Q(1,3), Q(1, 5)] = 0 + 0.8 * Max(0, 100) = 80</a:t>
            </a:r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20CF53-04D0-41C9-86F0-91A73C5C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802" y="1091260"/>
            <a:ext cx="5395655" cy="1378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C17BA-9204-4A67-8089-DF29EC0435E8}"/>
              </a:ext>
            </a:extLst>
          </p:cNvPr>
          <p:cNvSpPr txBox="1"/>
          <p:nvPr/>
        </p:nvSpPr>
        <p:spPr>
          <a:xfrm>
            <a:off x="7138709" y="868054"/>
            <a:ext cx="37396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Bellmans </a:t>
            </a:r>
            <a:r>
              <a:rPr lang="sv-SE" sz="2800" dirty="0" err="1"/>
              <a:t>equation</a:t>
            </a:r>
            <a:endParaRPr lang="sv-SE" sz="2800" dirty="0"/>
          </a:p>
          <a:p>
            <a:endParaRPr lang="sv-S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914DED-9B7E-4AA1-A07E-F009EEB4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09" y="2591888"/>
            <a:ext cx="2866425" cy="15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823D1-A389-432B-BC52-11F9FEFF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6" y="3282379"/>
            <a:ext cx="4251581" cy="196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3C867C-2160-45EB-8472-07F48302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70" y="2274901"/>
            <a:ext cx="6465175" cy="3981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6E5C5-6B53-4621-9E10-A6534AFDB281}"/>
              </a:ext>
            </a:extLst>
          </p:cNvPr>
          <p:cNvSpPr txBox="1"/>
          <p:nvPr/>
        </p:nvSpPr>
        <p:spPr>
          <a:xfrm>
            <a:off x="825624" y="754602"/>
            <a:ext cx="700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/>
              <a:t>Utilizing</a:t>
            </a:r>
            <a:r>
              <a:rPr lang="sv-SE" b="1" dirty="0"/>
              <a:t> the Q-matrix</a:t>
            </a:r>
          </a:p>
          <a:p>
            <a:pPr marL="342900" indent="-342900">
              <a:buAutoNum type="arabicPeriod"/>
            </a:pPr>
            <a:r>
              <a:rPr lang="sv-SE" dirty="0"/>
              <a:t>Set a </a:t>
            </a:r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state</a:t>
            </a:r>
            <a:endParaRPr lang="sv-SE" dirty="0"/>
          </a:p>
          <a:p>
            <a:pPr marL="342900" indent="-342900">
              <a:buAutoNum type="arabicPeriod"/>
            </a:pPr>
            <a:r>
              <a:rPr lang="sv-SE" dirty="0" err="1"/>
              <a:t>Find</a:t>
            </a:r>
            <a:r>
              <a:rPr lang="sv-SE" dirty="0"/>
              <a:t> the </a:t>
            </a:r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state</a:t>
            </a:r>
            <a:r>
              <a:rPr lang="sv-SE" dirty="0"/>
              <a:t> by </a:t>
            </a:r>
            <a:r>
              <a:rPr lang="sv-SE" dirty="0" err="1"/>
              <a:t>finding</a:t>
            </a:r>
            <a:r>
              <a:rPr lang="sv-SE" dirty="0"/>
              <a:t> the </a:t>
            </a:r>
            <a:r>
              <a:rPr lang="sv-SE" dirty="0" err="1"/>
              <a:t>highest</a:t>
            </a:r>
            <a:r>
              <a:rPr lang="sv-SE" dirty="0"/>
              <a:t> Q </a:t>
            </a:r>
            <a:r>
              <a:rPr lang="sv-SE" dirty="0" err="1"/>
              <a:t>value</a:t>
            </a:r>
            <a:r>
              <a:rPr lang="sv-SE" dirty="0"/>
              <a:t> in the Q-matrix</a:t>
            </a:r>
          </a:p>
          <a:p>
            <a:pPr marL="342900" indent="-342900">
              <a:buAutoNum type="arabicPeriod"/>
            </a:pPr>
            <a:r>
              <a:rPr lang="sv-SE" dirty="0" err="1"/>
              <a:t>Update</a:t>
            </a:r>
            <a:r>
              <a:rPr lang="sv-SE" dirty="0"/>
              <a:t> the State</a:t>
            </a:r>
          </a:p>
          <a:p>
            <a:pPr marL="342900" indent="-342900">
              <a:buAutoNum type="arabicPeriod"/>
            </a:pPr>
            <a:r>
              <a:rPr lang="sv-SE" dirty="0" err="1"/>
              <a:t>Repeat</a:t>
            </a:r>
            <a:r>
              <a:rPr lang="sv-SE" dirty="0"/>
              <a:t> </a:t>
            </a:r>
            <a:r>
              <a:rPr lang="sv-SE" dirty="0" err="1"/>
              <a:t>until</a:t>
            </a:r>
            <a:r>
              <a:rPr lang="sv-SE" dirty="0"/>
              <a:t> the </a:t>
            </a:r>
            <a:r>
              <a:rPr lang="sv-SE" dirty="0" err="1"/>
              <a:t>goal</a:t>
            </a:r>
            <a:r>
              <a:rPr lang="sv-SE" dirty="0"/>
              <a:t> is </a:t>
            </a:r>
            <a:r>
              <a:rPr lang="sv-SE" dirty="0" err="1"/>
              <a:t>found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6122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40937-F8B5-456B-8C37-74701421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88" y="871214"/>
            <a:ext cx="8610600" cy="268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539DE-C168-4D27-AA7B-959B516EBC3E}"/>
                  </a:ext>
                </a:extLst>
              </p:cNvPr>
              <p:cNvSpPr txBox="1"/>
              <p:nvPr/>
            </p:nvSpPr>
            <p:spPr>
              <a:xfrm>
                <a:off x="1074198" y="4216892"/>
                <a:ext cx="9241654" cy="1765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sv-SE" dirty="0"/>
                  <a:t>Resampled bilderna till 84*84 pixlar.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sv-SE" dirty="0"/>
                  <a:t>Konverterade till 256 färger, gråskala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sv-SE" dirty="0"/>
                  <a:t>Tog de fyra sista </a:t>
                </a:r>
                <a:r>
                  <a:rPr lang="sv-SE" dirty="0" err="1"/>
                  <a:t>frames</a:t>
                </a:r>
                <a:r>
                  <a:rPr lang="sv-SE" dirty="0"/>
                  <a:t> för att få en uppfattning om hastigheter</a:t>
                </a:r>
              </a:p>
              <a:p>
                <a:endParaRPr lang="sv-SE" dirty="0"/>
              </a:p>
              <a:p>
                <a:r>
                  <a:rPr lang="sv-SE" dirty="0"/>
                  <a:t>Detta blir Q matris som är,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(84∗84∗4) 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67970</m:t>
                        </m:r>
                      </m:sup>
                    </m:sSup>
                  </m:oMath>
                </a14:m>
                <a:endParaRPr lang="sv-SE" b="0" dirty="0"/>
              </a:p>
              <a:p>
                <a:endParaRPr lang="sv-S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E539DE-C168-4D27-AA7B-959B516EB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98" y="4216892"/>
                <a:ext cx="9241654" cy="1765804"/>
              </a:xfrm>
              <a:prstGeom prst="rect">
                <a:avLst/>
              </a:prstGeom>
              <a:blipFill>
                <a:blip r:embed="rId3"/>
                <a:stretch>
                  <a:fillRect l="-528" t="-20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CF8551-B959-424C-8E3F-5F92AE96CC6E}"/>
              </a:ext>
            </a:extLst>
          </p:cNvPr>
          <p:cNvSpPr txBox="1"/>
          <p:nvPr/>
        </p:nvSpPr>
        <p:spPr>
          <a:xfrm>
            <a:off x="1935332" y="390617"/>
            <a:ext cx="430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Så vad gjorde </a:t>
            </a:r>
            <a:r>
              <a:rPr lang="sv-SE" dirty="0" err="1"/>
              <a:t>Deepmind</a:t>
            </a:r>
            <a:r>
              <a:rPr lang="sv-SE" dirty="0"/>
              <a:t> med </a:t>
            </a:r>
            <a:r>
              <a:rPr lang="sv-SE" dirty="0" err="1"/>
              <a:t>Atari</a:t>
            </a:r>
            <a:r>
              <a:rPr lang="sv-SE" dirty="0"/>
              <a:t>-spelen?</a:t>
            </a:r>
          </a:p>
        </p:txBody>
      </p:sp>
    </p:spTree>
    <p:extLst>
      <p:ext uri="{BB962C8B-B14F-4D97-AF65-F5344CB8AC3E}">
        <p14:creationId xmlns:p14="http://schemas.microsoft.com/office/powerpoint/2010/main" val="211381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7261E-15B0-4AB2-A89B-927C0CE3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12" y="886195"/>
            <a:ext cx="81534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69EE602B-8323-47A4-A188-4AAC28845D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4172" y="1217645"/>
            <a:ext cx="5380653" cy="4035490"/>
          </a:xfrm>
          <a:prstGeom prst="rect">
            <a:avLst/>
          </a:prstGeom>
        </p:spPr>
      </p:pic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C6E61FDF-F1E7-47CF-88A9-82D309438F2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5856515" y="1217645"/>
            <a:ext cx="5368212" cy="40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5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2B2EC-76D9-480A-BA92-76E129DC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10" y="963875"/>
            <a:ext cx="8727624" cy="38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D138551D-7F7C-4085-A1F6-8AC67C5455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23527" y="74645"/>
            <a:ext cx="9013371" cy="6760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B35D8-0F14-4C5E-A680-FD7EDE02D430}"/>
              </a:ext>
            </a:extLst>
          </p:cNvPr>
          <p:cNvSpPr txBox="1"/>
          <p:nvPr/>
        </p:nvSpPr>
        <p:spPr>
          <a:xfrm>
            <a:off x="62144" y="2769833"/>
            <a:ext cx="68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Unity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85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AF140-B22A-4562-9673-8063E9538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72" y="522515"/>
            <a:ext cx="9718705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0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9F39F-2B9D-4CA4-B3CD-87230F34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567" y="862601"/>
            <a:ext cx="6538127" cy="5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9BEB2-9AD9-4C70-B679-CFD2C0E9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47" y="866390"/>
            <a:ext cx="6309899" cy="50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936F-15EE-41C7-B817-C57916E8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47625"/>
            <a:ext cx="115919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4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FA4C9-C742-4B34-9EE1-1F3B0A9F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6" y="0"/>
            <a:ext cx="11372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5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F0F3C-6C78-4417-9EF6-D6AEF37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7" y="0"/>
            <a:ext cx="11237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3B8F5-0D3E-4407-BADA-24760E7A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9050"/>
            <a:ext cx="121729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6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CA3325-6545-46C4-8225-50F153A0DD2D}"/>
              </a:ext>
            </a:extLst>
          </p:cNvPr>
          <p:cNvSpPr txBox="1"/>
          <p:nvPr/>
        </p:nvSpPr>
        <p:spPr>
          <a:xfrm>
            <a:off x="204186" y="1340528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DICE</a:t>
            </a:r>
          </a:p>
          <a:p>
            <a:endParaRPr lang="sv-SE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E4ACA34-F011-4CC2-A01B-86B76EF0C5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9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8EA71F6B-1ADA-47EA-A11F-2A2800D2BD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0650" y="7143"/>
            <a:ext cx="9134475" cy="6850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805E9-65EB-4C47-B3A2-E9D6A75B7FC5}"/>
              </a:ext>
            </a:extLst>
          </p:cNvPr>
          <p:cNvSpPr txBox="1"/>
          <p:nvPr/>
        </p:nvSpPr>
        <p:spPr>
          <a:xfrm>
            <a:off x="97654" y="2858610"/>
            <a:ext cx="63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Dota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705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BF858-77C6-457A-BE6D-4C9380DB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485900"/>
            <a:ext cx="70770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9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751D9-7277-4ED3-A709-1EDB32E4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28" y="719091"/>
            <a:ext cx="3956143" cy="5471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2F1FB-6379-492C-ADED-B30190748DF6}"/>
              </a:ext>
            </a:extLst>
          </p:cNvPr>
          <p:cNvSpPr txBox="1"/>
          <p:nvPr/>
        </p:nvSpPr>
        <p:spPr>
          <a:xfrm>
            <a:off x="976543" y="2494624"/>
            <a:ext cx="3959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 err="1"/>
              <a:t>Open</a:t>
            </a:r>
            <a:r>
              <a:rPr lang="sv-SE" sz="4800" dirty="0"/>
              <a:t> AI gym</a:t>
            </a:r>
          </a:p>
        </p:txBody>
      </p:sp>
    </p:spTree>
    <p:extLst>
      <p:ext uri="{BB962C8B-B14F-4D97-AF65-F5344CB8AC3E}">
        <p14:creationId xmlns:p14="http://schemas.microsoft.com/office/powerpoint/2010/main" val="1017376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9102AF-518D-4EE0-AFCA-BE337996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23" y="1393794"/>
            <a:ext cx="8083280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D4A3D-975E-4189-87B2-ECC76C3A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41" y="301840"/>
            <a:ext cx="9009174" cy="3744990"/>
          </a:xfrm>
          <a:prstGeom prst="rect">
            <a:avLst/>
          </a:prstGeom>
        </p:spPr>
      </p:pic>
      <p:pic>
        <p:nvPicPr>
          <p:cNvPr id="9218" name="Picture 2" descr="Bildresultat fÃ¶r relu activation function">
            <a:extLst>
              <a:ext uri="{FF2B5EF4-FFF2-40B4-BE49-F238E27FC236}">
                <a16:creationId xmlns:a16="http://schemas.microsoft.com/office/drawing/2014/main" id="{3EDF0F20-8802-4AD0-AF6C-2457AED7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06" y="4415807"/>
            <a:ext cx="2112647" cy="13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ildresultat fÃ¶r back propagation neural network adam">
            <a:extLst>
              <a:ext uri="{FF2B5EF4-FFF2-40B4-BE49-F238E27FC236}">
                <a16:creationId xmlns:a16="http://schemas.microsoft.com/office/drawing/2014/main" id="{DDF22356-2162-4D98-924B-773320F4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65" y="4129863"/>
            <a:ext cx="3258794" cy="19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9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13AE-A2E3-48FB-952B-3BE78D109A92}"/>
              </a:ext>
            </a:extLst>
          </p:cNvPr>
          <p:cNvSpPr txBox="1"/>
          <p:nvPr/>
        </p:nvSpPr>
        <p:spPr>
          <a:xfrm>
            <a:off x="4003830" y="1811045"/>
            <a:ext cx="314220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/>
              <a:t>DEMO</a:t>
            </a:r>
          </a:p>
          <a:p>
            <a:endParaRPr lang="sv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8129D-E845-4BC1-A51C-FB185417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19" y="3795573"/>
            <a:ext cx="5448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3BFE7-270A-4EF6-8663-CEF12DFC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600200"/>
            <a:ext cx="69818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A67E9-3EED-4A64-847D-E7F406459F58}"/>
              </a:ext>
            </a:extLst>
          </p:cNvPr>
          <p:cNvSpPr txBox="1"/>
          <p:nvPr/>
        </p:nvSpPr>
        <p:spPr>
          <a:xfrm>
            <a:off x="2077375" y="1624614"/>
            <a:ext cx="7915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/>
              <a:t>Hjälpverktyg för spel och andra industrier</a:t>
            </a:r>
          </a:p>
        </p:txBody>
      </p:sp>
      <p:pic>
        <p:nvPicPr>
          <p:cNvPr id="8194" name="Picture 2" descr="Bildresultat fÃ¶r robot painting">
            <a:extLst>
              <a:ext uri="{FF2B5EF4-FFF2-40B4-BE49-F238E27FC236}">
                <a16:creationId xmlns:a16="http://schemas.microsoft.com/office/drawing/2014/main" id="{310C2ECE-21F3-4696-B74C-D689BDE7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015" y="2947386"/>
            <a:ext cx="4588622" cy="328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99CF03D3-86CA-4CF2-9F9F-22B5CA1323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801" y="800621"/>
            <a:ext cx="8076505" cy="6057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1FF21-2EF4-4C08-8744-6AEE853F97ED}"/>
              </a:ext>
            </a:extLst>
          </p:cNvPr>
          <p:cNvSpPr txBox="1"/>
          <p:nvPr/>
        </p:nvSpPr>
        <p:spPr>
          <a:xfrm>
            <a:off x="4456590" y="154290"/>
            <a:ext cx="2836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Motion </a:t>
            </a:r>
            <a:r>
              <a:rPr lang="sv-SE" sz="3200" dirty="0" err="1"/>
              <a:t>Capture</a:t>
            </a:r>
            <a:endParaRPr lang="sv-SE" sz="3200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125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t3_source2">
            <a:hlinkClick r:id="" action="ppaction://media"/>
            <a:extLst>
              <a:ext uri="{FF2B5EF4-FFF2-40B4-BE49-F238E27FC236}">
                <a16:creationId xmlns:a16="http://schemas.microsoft.com/office/drawing/2014/main" id="{A701EA32-C86E-45C2-81A8-8DFA2A7A4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52962" y="2633748"/>
            <a:ext cx="487363" cy="487363"/>
          </a:xfrm>
          <a:prstGeom prst="rect">
            <a:avLst/>
          </a:prstGeom>
        </p:spPr>
      </p:pic>
      <p:pic>
        <p:nvPicPr>
          <p:cNvPr id="3" name="pt3_transfer2">
            <a:hlinkClick r:id="" action="ppaction://media"/>
            <a:extLst>
              <a:ext uri="{FF2B5EF4-FFF2-40B4-BE49-F238E27FC236}">
                <a16:creationId xmlns:a16="http://schemas.microsoft.com/office/drawing/2014/main" id="{3C61870A-E3E0-4F21-B038-A466F0E998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64524" y="2633748"/>
            <a:ext cx="487363" cy="487363"/>
          </a:xfrm>
          <a:prstGeom prst="rect">
            <a:avLst/>
          </a:prstGeom>
        </p:spPr>
      </p:pic>
      <p:pic>
        <p:nvPicPr>
          <p:cNvPr id="4" name="pt3_source3">
            <a:hlinkClick r:id="" action="ppaction://media"/>
            <a:extLst>
              <a:ext uri="{FF2B5EF4-FFF2-40B4-BE49-F238E27FC236}">
                <a16:creationId xmlns:a16="http://schemas.microsoft.com/office/drawing/2014/main" id="{F5308388-97DC-492C-BCBA-FE9B98C214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52962" y="4005348"/>
            <a:ext cx="487363" cy="487363"/>
          </a:xfrm>
          <a:prstGeom prst="rect">
            <a:avLst/>
          </a:prstGeom>
        </p:spPr>
      </p:pic>
      <p:pic>
        <p:nvPicPr>
          <p:cNvPr id="5" name="pt3_transfer3">
            <a:hlinkClick r:id="" action="ppaction://media"/>
            <a:extLst>
              <a:ext uri="{FF2B5EF4-FFF2-40B4-BE49-F238E27FC236}">
                <a16:creationId xmlns:a16="http://schemas.microsoft.com/office/drawing/2014/main" id="{F185D37F-CF53-4C39-9865-4B2AFA43114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48499" y="4005347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B22EA-78F0-40EF-A35C-FE8E28203472}"/>
              </a:ext>
            </a:extLst>
          </p:cNvPr>
          <p:cNvSpPr txBox="1"/>
          <p:nvPr/>
        </p:nvSpPr>
        <p:spPr>
          <a:xfrm>
            <a:off x="835317" y="737853"/>
            <a:ext cx="8761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Röst generering</a:t>
            </a:r>
          </a:p>
        </p:txBody>
      </p:sp>
      <p:pic>
        <p:nvPicPr>
          <p:cNvPr id="2050" name="Picture 2" descr="https://cdn.vox-cdn.com/thumbor/JB_0AxHWdSkzoleg9gyPAwWOcaw=/85x0:1014x619/1200x800/filters:focal(85x0:1014x619)/cdn.vox-cdn.com/assets/827931/KhajiitTemple.jpg">
            <a:extLst>
              <a:ext uri="{FF2B5EF4-FFF2-40B4-BE49-F238E27FC236}">
                <a16:creationId xmlns:a16="http://schemas.microsoft.com/office/drawing/2014/main" id="{8E5D2A4D-2654-4300-B39E-22069E12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86" y="1914478"/>
            <a:ext cx="6683650" cy="44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8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9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2_npss_multi_ultimo_bgm_fx">
            <a:hlinkClick r:id="" action="ppaction://media"/>
            <a:extLst>
              <a:ext uri="{FF2B5EF4-FFF2-40B4-BE49-F238E27FC236}">
                <a16:creationId xmlns:a16="http://schemas.microsoft.com/office/drawing/2014/main" id="{6FFDC4C7-CBCF-411E-B86D-D5A5093DB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3730" y="4619579"/>
            <a:ext cx="487363" cy="487363"/>
          </a:xfrm>
          <a:prstGeom prst="rect">
            <a:avLst/>
          </a:prstGeom>
        </p:spPr>
      </p:pic>
      <p:pic>
        <p:nvPicPr>
          <p:cNvPr id="3" name="f3_npss_furusato_acapella">
            <a:hlinkClick r:id="" action="ppaction://media"/>
            <a:extLst>
              <a:ext uri="{FF2B5EF4-FFF2-40B4-BE49-F238E27FC236}">
                <a16:creationId xmlns:a16="http://schemas.microsoft.com/office/drawing/2014/main" id="{2137FFBC-0B3C-4EA1-8455-F330765734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3729" y="5671177"/>
            <a:ext cx="487363" cy="487363"/>
          </a:xfrm>
          <a:prstGeom prst="rect">
            <a:avLst/>
          </a:prstGeom>
        </p:spPr>
      </p:pic>
      <p:pic>
        <p:nvPicPr>
          <p:cNvPr id="3074" name="Picture 2" descr="Bildresultat fÃ¶r bender singing">
            <a:extLst>
              <a:ext uri="{FF2B5EF4-FFF2-40B4-BE49-F238E27FC236}">
                <a16:creationId xmlns:a16="http://schemas.microsoft.com/office/drawing/2014/main" id="{5733E723-DC38-4284-BD93-C3763688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6" y="206511"/>
            <a:ext cx="10295008" cy="36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8386-4CAE-4440-826E-154D9FD53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594" y="4316200"/>
            <a:ext cx="6990056" cy="18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7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8AD1334B-2370-4E93-93AE-66F6280D3A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0025" y="246356"/>
            <a:ext cx="8626136" cy="6469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5EEE9-A969-430A-8496-FB2770EF7555}"/>
              </a:ext>
            </a:extLst>
          </p:cNvPr>
          <p:cNvSpPr txBox="1"/>
          <p:nvPr/>
        </p:nvSpPr>
        <p:spPr>
          <a:xfrm>
            <a:off x="0" y="878891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Prat motion </a:t>
            </a:r>
            <a:r>
              <a:rPr lang="sv-SE" dirty="0" err="1"/>
              <a:t>capture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774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322</Words>
  <Application>Microsoft Office PowerPoint</Application>
  <PresentationFormat>Widescreen</PresentationFormat>
  <Paragraphs>43</Paragraphs>
  <Slides>33</Slides>
  <Notes>5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Kruseborn</dc:creator>
  <cp:lastModifiedBy>Tobias Kruseborn</cp:lastModifiedBy>
  <cp:revision>26</cp:revision>
  <dcterms:created xsi:type="dcterms:W3CDTF">2018-04-20T06:38:00Z</dcterms:created>
  <dcterms:modified xsi:type="dcterms:W3CDTF">2018-04-23T12:29:43Z</dcterms:modified>
</cp:coreProperties>
</file>